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6" r:id="rId4"/>
    <p:sldId id="263" r:id="rId5"/>
    <p:sldId id="261" r:id="rId6"/>
    <p:sldId id="258" r:id="rId7"/>
    <p:sldId id="262" r:id="rId8"/>
    <p:sldId id="260" r:id="rId9"/>
    <p:sldId id="264" r:id="rId10"/>
    <p:sldId id="265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07"/>
    <p:restoredTop sz="94606"/>
  </p:normalViewPr>
  <p:slideViewPr>
    <p:cSldViewPr snapToGrid="0" snapToObjects="1" showGuides="1">
      <p:cViewPr>
        <p:scale>
          <a:sx n="114" d="100"/>
          <a:sy n="114" d="100"/>
        </p:scale>
        <p:origin x="1016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3FFF0-2052-CD4E-8BFA-FAA57187F06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5FAD6-17AC-544C-8A60-282CE3715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931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3FFF0-2052-CD4E-8BFA-FAA57187F06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5FAD6-17AC-544C-8A60-282CE3715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939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3FFF0-2052-CD4E-8BFA-FAA57187F06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5FAD6-17AC-544C-8A60-282CE3715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188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3FFF0-2052-CD4E-8BFA-FAA57187F06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5FAD6-17AC-544C-8A60-282CE3715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914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3FFF0-2052-CD4E-8BFA-FAA57187F06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5FAD6-17AC-544C-8A60-282CE3715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252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3FFF0-2052-CD4E-8BFA-FAA57187F06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5FAD6-17AC-544C-8A60-282CE3715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755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3FFF0-2052-CD4E-8BFA-FAA57187F06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5FAD6-17AC-544C-8A60-282CE3715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520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3FFF0-2052-CD4E-8BFA-FAA57187F06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5FAD6-17AC-544C-8A60-282CE3715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53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3FFF0-2052-CD4E-8BFA-FAA57187F06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5FAD6-17AC-544C-8A60-282CE3715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687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3FFF0-2052-CD4E-8BFA-FAA57187F06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5FAD6-17AC-544C-8A60-282CE3715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823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3FFF0-2052-CD4E-8BFA-FAA57187F06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5FAD6-17AC-544C-8A60-282CE3715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86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D3FFF0-2052-CD4E-8BFA-FAA57187F065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35FAD6-17AC-544C-8A60-282CE3715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353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s://www.wikidata.org/wiki/Q42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diawiki.org/wiki/Special:MyLanguage/Manual:What_is_MediaWiki?" TargetMode="External"/><Relationship Id="rId2" Type="http://schemas.openxmlformats.org/officeDocument/2006/relationships/hyperlink" Target="https://www.mediawiki.org/wiki/Wikibas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ediawiki.org/w/index.php?title=Wikibase/Notes/Requirements&amp;action=edit&amp;redlink=1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A8BD14-A9B4-454A-9256-28E774880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686" y="817768"/>
            <a:ext cx="7553392" cy="522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05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4CFE2-8850-1441-AC06-DECCB1E96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07951"/>
            <a:ext cx="8229600" cy="1143000"/>
          </a:xfrm>
        </p:spPr>
        <p:txBody>
          <a:bodyPr/>
          <a:lstStyle/>
          <a:p>
            <a:r>
              <a:rPr lang="en-US" dirty="0"/>
              <a:t>Example of Data Model: </a:t>
            </a:r>
            <a:r>
              <a:rPr lang="en-US" dirty="0">
                <a:hlinkClick r:id="rId2"/>
              </a:rPr>
              <a:t>Q42</a:t>
            </a:r>
            <a:endParaRPr lang="en-US" dirty="0"/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0991E3A7-B6BA-644C-99F1-7F7146D62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089" y="1212214"/>
            <a:ext cx="7721600" cy="5537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8422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2ECA6-0B63-0148-8B70-BCDAB2735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software and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DE654-E71E-8F47-A36A-9F2DD09EB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source software to run an instance</a:t>
            </a:r>
          </a:p>
          <a:p>
            <a:pPr lvl="1"/>
            <a:r>
              <a:rPr lang="en-US" dirty="0"/>
              <a:t>Uses a RDBMS (e.g., </a:t>
            </a:r>
            <a:r>
              <a:rPr lang="en-US" dirty="0" err="1"/>
              <a:t>mysql</a:t>
            </a:r>
            <a:r>
              <a:rPr lang="en-US" dirty="0"/>
              <a:t>) for storage</a:t>
            </a:r>
          </a:p>
          <a:p>
            <a:pPr lvl="1"/>
            <a:r>
              <a:rPr lang="en-US" dirty="0"/>
              <a:t>Provides a SPARQL interface</a:t>
            </a:r>
          </a:p>
          <a:p>
            <a:r>
              <a:rPr lang="en-US" dirty="0"/>
              <a:t>Data dumps in JSON or RDF</a:t>
            </a:r>
          </a:p>
          <a:p>
            <a:pPr lvl="1"/>
            <a:r>
              <a:rPr lang="en-US" dirty="0"/>
              <a:t>33GB for JSON (compressed)</a:t>
            </a:r>
          </a:p>
          <a:p>
            <a:pPr lvl="1"/>
            <a:r>
              <a:rPr lang="en-US" dirty="0"/>
              <a:t>43GB for TTL </a:t>
            </a:r>
            <a:r>
              <a:rPr lang="en-US"/>
              <a:t>(compressed)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374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E034D-70B0-DC49-845D-712390EA6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err="1"/>
              <a:t>Wikibase</a:t>
            </a:r>
            <a:r>
              <a:rPr lang="en-US" dirty="0"/>
              <a:t> is…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53160-C1D7-A643-9B0B-2635EAAA7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44984"/>
          </a:xfrm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Wikibase</a:t>
            </a:r>
            <a:r>
              <a:rPr lang="en-US" dirty="0"/>
              <a:t>: a structured data repository based on </a:t>
            </a:r>
            <a:r>
              <a:rPr lang="en-US" dirty="0">
                <a:hlinkClick r:id="rId3" tooltip="Special:MyLanguage/Manual:What is MediaWiki?"/>
              </a:rPr>
              <a:t>MediaWiki</a:t>
            </a:r>
            <a:r>
              <a:rPr lang="en-US" dirty="0"/>
              <a:t> </a:t>
            </a:r>
          </a:p>
          <a:p>
            <a:r>
              <a:rPr lang="en-US" dirty="0"/>
              <a:t>Complex/expressive data model has triples, provenance, qualifiers, and alternate values</a:t>
            </a:r>
          </a:p>
          <a:p>
            <a:r>
              <a:rPr lang="en-US" dirty="0"/>
              <a:t>Export to standard formats including JSON, RDF/XML, N3, and Turtle</a:t>
            </a:r>
          </a:p>
          <a:p>
            <a:r>
              <a:rPr lang="en-US" dirty="0"/>
              <a:t>Access via SPARQL</a:t>
            </a:r>
          </a:p>
          <a:p>
            <a:r>
              <a:rPr lang="en-US" dirty="0"/>
              <a:t>Local installs via as a Docker image</a:t>
            </a:r>
          </a:p>
          <a:p>
            <a:r>
              <a:rPr lang="en-US" dirty="0"/>
              <a:t>Stored in a RDBMS (e.g., </a:t>
            </a:r>
            <a:r>
              <a:rPr lang="en-US" dirty="0" err="1"/>
              <a:t>mySQL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843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462AE-4530-9642-BB67-7BA7417FC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Wikibase</a:t>
            </a:r>
            <a:r>
              <a:rPr lang="en-US" dirty="0"/>
              <a:t> Data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9DBE4-F6F0-EA46-816C-3A72E08E1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68229"/>
          </a:xfrm>
        </p:spPr>
        <p:txBody>
          <a:bodyPr>
            <a:normAutofit/>
          </a:bodyPr>
          <a:lstStyle/>
          <a:p>
            <a:r>
              <a:rPr lang="en-US" sz="2800" b="1" dirty="0"/>
              <a:t>Item</a:t>
            </a:r>
            <a:r>
              <a:rPr lang="en-US" sz="2800" dirty="0"/>
              <a:t> = subjects = entities</a:t>
            </a:r>
          </a:p>
          <a:p>
            <a:r>
              <a:rPr lang="en-US" sz="2800" b="1" dirty="0"/>
              <a:t>Property</a:t>
            </a:r>
            <a:r>
              <a:rPr lang="en-US" sz="2800" dirty="0"/>
              <a:t> = properties</a:t>
            </a:r>
          </a:p>
          <a:p>
            <a:r>
              <a:rPr lang="en-US" sz="2800" b="1" dirty="0"/>
              <a:t>Value</a:t>
            </a:r>
            <a:r>
              <a:rPr lang="en-US" sz="2800" dirty="0"/>
              <a:t> = entities or datatypes (string,  number,…)</a:t>
            </a:r>
          </a:p>
          <a:p>
            <a:r>
              <a:rPr lang="en-US" sz="2800" b="1" dirty="0" err="1"/>
              <a:t>Snak</a:t>
            </a:r>
            <a:r>
              <a:rPr lang="en-US" sz="2800" dirty="0"/>
              <a:t> = basic assertion about item, i.e. a Property-Value pair -- </a:t>
            </a:r>
            <a:r>
              <a:rPr lang="en-US" sz="2400" dirty="0"/>
              <a:t> ”small, but more than a byte”</a:t>
            </a:r>
          </a:p>
          <a:p>
            <a:pPr lvl="1"/>
            <a:r>
              <a:rPr lang="en-US" sz="2400" dirty="0"/>
              <a:t>Some are simple claims: </a:t>
            </a:r>
            <a:r>
              <a:rPr lang="en-US" sz="2400" i="1" dirty="0"/>
              <a:t>population of Berlin is 3,499,879</a:t>
            </a:r>
          </a:p>
          <a:p>
            <a:pPr lvl="1"/>
            <a:r>
              <a:rPr lang="en-US" sz="2400" dirty="0"/>
              <a:t>Others (e.g., type assertions) are structural: </a:t>
            </a:r>
            <a:r>
              <a:rPr lang="en-US" sz="2400" i="1" dirty="0"/>
              <a:t>type Berlin City</a:t>
            </a:r>
          </a:p>
          <a:p>
            <a:pPr lvl="1"/>
            <a:r>
              <a:rPr lang="en-US" sz="2400" dirty="0"/>
              <a:t>Others include a claim an qualifiers</a:t>
            </a:r>
            <a:br>
              <a:rPr lang="en-US" sz="2400" dirty="0"/>
            </a:br>
            <a:r>
              <a:rPr lang="en-US" sz="2400" i="1" dirty="0"/>
              <a:t>Population of Berlin is 3,499,879, considering only territory of city, as estimated on 30 November 2011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16540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3DC67-D3C4-D945-BE9A-444C28E28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Statements…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F063AE-B4C9-5442-9F7F-3BB3A1F72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 statement may have:</a:t>
            </a:r>
          </a:p>
          <a:p>
            <a:pPr lvl="1"/>
            <a:r>
              <a:rPr lang="en-US" dirty="0"/>
              <a:t>one property (in the example, "population")</a:t>
            </a:r>
          </a:p>
          <a:p>
            <a:pPr lvl="1"/>
            <a:r>
              <a:rPr lang="en-US" dirty="0"/>
              <a:t>one value (3.5 M)</a:t>
            </a:r>
          </a:p>
          <a:p>
            <a:pPr lvl="1"/>
            <a:r>
              <a:rPr lang="en-US" dirty="0"/>
              <a:t>optionally one or more qualifiers (in this example, "as of 2011" is one of the qualifiers)</a:t>
            </a:r>
          </a:p>
          <a:p>
            <a:pPr lvl="1"/>
            <a:r>
              <a:rPr lang="en-US" dirty="0"/>
              <a:t>optionally one or more references (the Germans statistical office)</a:t>
            </a:r>
          </a:p>
          <a:p>
            <a:r>
              <a:rPr lang="en-US" dirty="0"/>
              <a:t>The property, value, and qualifiers together are also called the claim, which together with any source references forms a statement.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972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FEF2-78F8-A343-A3C1-E25258790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Items have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FBE39-2407-9749-8451-A4C06695DE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165724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/>
              <a:t>Item identifier</a:t>
            </a:r>
            <a:r>
              <a:rPr lang="en-US" dirty="0"/>
              <a:t> (number prefixed with </a:t>
            </a:r>
            <a:r>
              <a:rPr lang="en-US" i="1" dirty="0"/>
              <a:t>Q</a:t>
            </a:r>
            <a:r>
              <a:rPr lang="en-US" dirty="0"/>
              <a:t>)</a:t>
            </a:r>
          </a:p>
          <a:p>
            <a:r>
              <a:rPr lang="en-US" b="1" dirty="0"/>
              <a:t>Fingerprint</a:t>
            </a:r>
            <a:r>
              <a:rPr lang="en-US" dirty="0"/>
              <a:t>, consisting of:</a:t>
            </a:r>
          </a:p>
          <a:p>
            <a:pPr lvl="1"/>
            <a:r>
              <a:rPr lang="en-US" dirty="0"/>
              <a:t>Multilingual </a:t>
            </a:r>
            <a:r>
              <a:rPr lang="en-US" b="1" dirty="0"/>
              <a:t>label</a:t>
            </a:r>
            <a:r>
              <a:rPr lang="en-US" dirty="0"/>
              <a:t>*</a:t>
            </a:r>
          </a:p>
          <a:p>
            <a:pPr lvl="1"/>
            <a:r>
              <a:rPr lang="en-US" dirty="0"/>
              <a:t>Multilingual </a:t>
            </a:r>
            <a:r>
              <a:rPr lang="en-US" b="1" dirty="0"/>
              <a:t>description</a:t>
            </a:r>
            <a:r>
              <a:rPr lang="en-US" dirty="0"/>
              <a:t>*</a:t>
            </a:r>
          </a:p>
          <a:p>
            <a:pPr lvl="1"/>
            <a:r>
              <a:rPr lang="en-US" dirty="0"/>
              <a:t>Multilingual </a:t>
            </a:r>
            <a:r>
              <a:rPr lang="en-US" b="1" dirty="0"/>
              <a:t>aliases</a:t>
            </a:r>
            <a:endParaRPr lang="en-US" dirty="0"/>
          </a:p>
          <a:p>
            <a:r>
              <a:rPr lang="en-US" b="1" dirty="0"/>
              <a:t>Statements</a:t>
            </a:r>
            <a:r>
              <a:rPr lang="en-US" dirty="0"/>
              <a:t>, each consisting of:</a:t>
            </a:r>
          </a:p>
          <a:p>
            <a:pPr lvl="1"/>
            <a:r>
              <a:rPr lang="en-US" b="1" dirty="0"/>
              <a:t>Claim</a:t>
            </a:r>
            <a:r>
              <a:rPr lang="en-US" dirty="0"/>
              <a:t>, consisting of:</a:t>
            </a:r>
          </a:p>
          <a:p>
            <a:pPr lvl="2"/>
            <a:r>
              <a:rPr lang="en-US" dirty="0"/>
              <a:t>Property</a:t>
            </a:r>
          </a:p>
          <a:p>
            <a:pPr lvl="2"/>
            <a:r>
              <a:rPr lang="en-US" dirty="0"/>
              <a:t>Value</a:t>
            </a:r>
          </a:p>
          <a:p>
            <a:pPr lvl="2"/>
            <a:r>
              <a:rPr lang="en-US" dirty="0"/>
              <a:t>Qualifiers (additional property-value pairs)</a:t>
            </a:r>
          </a:p>
          <a:p>
            <a:pPr lvl="1"/>
            <a:r>
              <a:rPr lang="en-US" b="1" dirty="0"/>
              <a:t>References</a:t>
            </a:r>
            <a:r>
              <a:rPr lang="en-US" dirty="0"/>
              <a:t> (each with one or more property-value pairs)</a:t>
            </a:r>
          </a:p>
          <a:p>
            <a:pPr lvl="1"/>
            <a:r>
              <a:rPr lang="en-US" b="1" dirty="0"/>
              <a:t>Rank</a:t>
            </a:r>
            <a:endParaRPr lang="en-US" dirty="0"/>
          </a:p>
          <a:p>
            <a:r>
              <a:rPr lang="en-US" b="1" dirty="0"/>
              <a:t>Site links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740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E92BE7-6998-ED41-9C8F-76F31A197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514350"/>
            <a:ext cx="81280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817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1F835-34E0-984D-AAB0-913A0204E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have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9BDEE-9E56-7C43-BFE7-553D136547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600200"/>
            <a:ext cx="8472311" cy="5257800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/>
              <a:t>Property identifier</a:t>
            </a:r>
            <a:r>
              <a:rPr lang="en-US" dirty="0"/>
              <a:t> (number prefixed with </a:t>
            </a:r>
            <a:r>
              <a:rPr lang="en-US" i="1" dirty="0"/>
              <a:t>P</a:t>
            </a:r>
            <a:r>
              <a:rPr lang="en-US" dirty="0"/>
              <a:t>)</a:t>
            </a:r>
          </a:p>
          <a:p>
            <a:r>
              <a:rPr lang="en-US" b="1" dirty="0"/>
              <a:t>Fingerprint</a:t>
            </a:r>
            <a:r>
              <a:rPr lang="en-US" dirty="0"/>
              <a:t>, consisting of:</a:t>
            </a:r>
          </a:p>
          <a:p>
            <a:pPr lvl="1"/>
            <a:r>
              <a:rPr lang="en-US" dirty="0"/>
              <a:t>Multilingual </a:t>
            </a:r>
            <a:r>
              <a:rPr lang="en-US" b="1" dirty="0"/>
              <a:t>label</a:t>
            </a:r>
            <a:r>
              <a:rPr lang="en-US" dirty="0"/>
              <a:t>*</a:t>
            </a:r>
          </a:p>
          <a:p>
            <a:pPr lvl="1"/>
            <a:r>
              <a:rPr lang="en-US" dirty="0"/>
              <a:t>Multilingual </a:t>
            </a:r>
            <a:r>
              <a:rPr lang="en-US" b="1" dirty="0"/>
              <a:t>description</a:t>
            </a:r>
            <a:r>
              <a:rPr lang="en-US" dirty="0"/>
              <a:t>*</a:t>
            </a:r>
          </a:p>
          <a:p>
            <a:pPr lvl="1"/>
            <a:r>
              <a:rPr lang="en-US" dirty="0"/>
              <a:t>Multilingual </a:t>
            </a:r>
            <a:r>
              <a:rPr lang="en-US" b="1" dirty="0"/>
              <a:t>aliases</a:t>
            </a:r>
            <a:endParaRPr lang="en-US" dirty="0"/>
          </a:p>
          <a:p>
            <a:r>
              <a:rPr lang="en-US" b="1" dirty="0"/>
              <a:t>Statements</a:t>
            </a:r>
            <a:r>
              <a:rPr lang="en-US" dirty="0"/>
              <a:t>, each consisting of:</a:t>
            </a:r>
          </a:p>
          <a:p>
            <a:pPr lvl="1"/>
            <a:r>
              <a:rPr lang="en-US" b="1" dirty="0"/>
              <a:t>Claim</a:t>
            </a:r>
            <a:r>
              <a:rPr lang="en-US" dirty="0"/>
              <a:t>, consisting of:</a:t>
            </a:r>
          </a:p>
          <a:p>
            <a:pPr lvl="2"/>
            <a:r>
              <a:rPr lang="en-US" dirty="0"/>
              <a:t>Property</a:t>
            </a:r>
          </a:p>
          <a:p>
            <a:pPr lvl="2"/>
            <a:r>
              <a:rPr lang="en-US" dirty="0"/>
              <a:t>Value</a:t>
            </a:r>
          </a:p>
          <a:p>
            <a:pPr lvl="2"/>
            <a:r>
              <a:rPr lang="en-US" dirty="0"/>
              <a:t>Qualifiers (additional property-value pairs)</a:t>
            </a:r>
          </a:p>
          <a:p>
            <a:pPr lvl="1"/>
            <a:r>
              <a:rPr lang="en-US" b="1" dirty="0"/>
              <a:t>References</a:t>
            </a:r>
            <a:r>
              <a:rPr lang="en-US" dirty="0"/>
              <a:t> (each with one or more property-value pairs)</a:t>
            </a:r>
          </a:p>
          <a:p>
            <a:pPr lvl="1"/>
            <a:r>
              <a:rPr lang="en-US" b="1" dirty="0"/>
              <a:t>Rank</a:t>
            </a:r>
            <a:endParaRPr lang="en-US" dirty="0"/>
          </a:p>
          <a:p>
            <a:r>
              <a:rPr lang="en-US" b="1" dirty="0"/>
              <a:t>Datatype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208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4CFE2-8850-1441-AC06-DECCB1E96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07951"/>
            <a:ext cx="8229600" cy="1143000"/>
          </a:xfrm>
        </p:spPr>
        <p:txBody>
          <a:bodyPr/>
          <a:lstStyle/>
          <a:p>
            <a:r>
              <a:rPr lang="en-US" dirty="0"/>
              <a:t>Example of Data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91E3A7-B6BA-644C-99F1-7F7146D62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089" y="1212214"/>
            <a:ext cx="7721600" cy="5537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502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CA67F-1248-CC4C-8006-4A8A14A51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Statements…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735B2-7E51-4846-90AD-A65E7F6FD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2" tooltip="Wikibase/Notes/Requirements (page does not exist)"/>
              </a:rPr>
              <a:t>Requirement</a:t>
            </a:r>
            <a:r>
              <a:rPr lang="en-US" dirty="0"/>
              <a:t>: "</a:t>
            </a:r>
            <a:r>
              <a:rPr lang="en-US" dirty="0" err="1"/>
              <a:t>Wikibase</a:t>
            </a:r>
            <a:r>
              <a:rPr lang="en-US" dirty="0"/>
              <a:t> will not be about the truth, but about statements and their references" </a:t>
            </a:r>
          </a:p>
          <a:p>
            <a:r>
              <a:rPr lang="en-US" dirty="0"/>
              <a:t>Doesn’t model items, but statements about them</a:t>
            </a:r>
          </a:p>
          <a:p>
            <a:r>
              <a:rPr lang="en-US" dirty="0"/>
              <a:t>Not “Berlin has a population of 3.5M”</a:t>
            </a:r>
          </a:p>
          <a:p>
            <a:r>
              <a:rPr lang="en-US" dirty="0"/>
              <a:t>But “There’s a statement of Berlin's population being 35M as of 2011 according to German statistical office”</a:t>
            </a:r>
          </a:p>
        </p:txBody>
      </p:sp>
    </p:spTree>
    <p:extLst>
      <p:ext uri="{BB962C8B-B14F-4D97-AF65-F5344CB8AC3E}">
        <p14:creationId xmlns:p14="http://schemas.microsoft.com/office/powerpoint/2010/main" val="42010469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3739</TotalTime>
  <Words>117</Words>
  <Application>Microsoft Macintosh PowerPoint</Application>
  <PresentationFormat>On-screen Show (4:3)</PresentationFormat>
  <Paragraphs>64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PowerPoint Presentation</vt:lpstr>
      <vt:lpstr>Wikibase is…</vt:lpstr>
      <vt:lpstr>Wikibase Data Model</vt:lpstr>
      <vt:lpstr>Statements…</vt:lpstr>
      <vt:lpstr>Items have</vt:lpstr>
      <vt:lpstr>PowerPoint Presentation</vt:lpstr>
      <vt:lpstr>Properties have …</vt:lpstr>
      <vt:lpstr>Example of Data Model</vt:lpstr>
      <vt:lpstr>Statements…</vt:lpstr>
      <vt:lpstr>Example of Data Model: Q42</vt:lpstr>
      <vt:lpstr>Getting the software and data</vt:lpstr>
    </vt:vector>
  </TitlesOfParts>
  <Company>UMBC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Freebase and the Google Knowledge Graph</dc:title>
  <dc:creator>tim finin</dc:creator>
  <cp:lastModifiedBy>Tim Finin</cp:lastModifiedBy>
  <cp:revision>30</cp:revision>
  <dcterms:created xsi:type="dcterms:W3CDTF">2016-12-05T20:30:10Z</dcterms:created>
  <dcterms:modified xsi:type="dcterms:W3CDTF">2018-12-05T20:06:08Z</dcterms:modified>
</cp:coreProperties>
</file>

<file path=docProps/thumbnail.jpeg>
</file>